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78" r:id="rId4"/>
    <p:sldId id="280" r:id="rId5"/>
    <p:sldId id="297" r:id="rId6"/>
    <p:sldId id="281" r:id="rId7"/>
    <p:sldId id="282" r:id="rId8"/>
    <p:sldId id="307" r:id="rId9"/>
    <p:sldId id="312" r:id="rId10"/>
    <p:sldId id="306" r:id="rId11"/>
    <p:sldId id="310" r:id="rId12"/>
    <p:sldId id="311" r:id="rId13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1pPr>
    <a:lvl2pPr marL="4572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2pPr>
    <a:lvl3pPr marL="9144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3pPr>
    <a:lvl4pPr marL="13716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4pPr>
    <a:lvl5pPr marL="1828800" algn="ctr" rtl="0" fontAlgn="base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842" autoAdjust="0"/>
    <p:restoredTop sz="90929"/>
  </p:normalViewPr>
  <p:slideViewPr>
    <p:cSldViewPr>
      <p:cViewPr varScale="1">
        <p:scale>
          <a:sx n="83" d="100"/>
          <a:sy n="83" d="100"/>
        </p:scale>
        <p:origin x="-146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5E2F7-061F-4E3E-8181-49A736CCDD2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5C186-0B0E-4168-A3D7-D87EDC4DBE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013B4-617C-4E49-9F23-141DA92FD1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06808-4B70-4A92-9E5C-7C2F3A64A9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AE316-C93A-4D55-96C3-303455D1A11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CEFC3-A1AD-40F1-BB13-4194E28FF7B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A71B1-CFE2-48B2-A302-A4A9F5FCFB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7BEF7-46D6-4E10-A347-FA144C0B88F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4E8EC-C061-4747-8210-37FDC2A881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4C597-53FC-4A8E-BCF3-F5521BCDF7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99C6B8-66D9-40D7-884D-EC94F5397C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BA62E45D-A1FD-4016-9FFF-BB2075B586C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w7\Documents\00%20web%20y%20trabajos\web%20universidad\01%20Web%20Universidad%201%20Barroco\P.%20Point\Pp%20de%20trabajo\5.%20Tempo.disinganno.wav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990600"/>
            <a:ext cx="8991600" cy="2438400"/>
          </a:xfrm>
        </p:spPr>
        <p:txBody>
          <a:bodyPr/>
          <a:lstStyle/>
          <a:p>
            <a:r>
              <a:rPr lang="es-ES"/>
              <a:t> IDEAS y TEMAS del BARROCO: </a:t>
            </a:r>
            <a:br>
              <a:rPr lang="es-ES"/>
            </a:br>
            <a:r>
              <a:rPr lang="es-ES"/>
              <a:t>El desengaño</a:t>
            </a:r>
            <a:br>
              <a:rPr lang="es-ES"/>
            </a:br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2895600"/>
            <a:ext cx="7848600" cy="2743200"/>
          </a:xfrm>
        </p:spPr>
        <p:txBody>
          <a:bodyPr/>
          <a:lstStyle/>
          <a:p>
            <a:pPr algn="l"/>
            <a:r>
              <a:rPr lang="es-ES"/>
              <a:t>1.-Tiempo [ </a:t>
            </a:r>
            <a:r>
              <a:rPr lang="es-ES" sz="2400"/>
              <a:t>Silvas a los relojes de Quevedo</a:t>
            </a:r>
            <a:r>
              <a:rPr lang="es-ES"/>
              <a:t>]</a:t>
            </a:r>
          </a:p>
          <a:p>
            <a:pPr algn="l"/>
            <a:r>
              <a:rPr lang="es-ES"/>
              <a:t>2.- Flores [</a:t>
            </a:r>
            <a:r>
              <a:rPr lang="es-ES" sz="2400"/>
              <a:t>Sonetos a las flores de varios autores</a:t>
            </a:r>
            <a:r>
              <a:rPr lang="es-ES"/>
              <a:t>]</a:t>
            </a:r>
          </a:p>
          <a:p>
            <a:pPr algn="l"/>
            <a:r>
              <a:rPr lang="es-ES"/>
              <a:t>3.- Ruinas [</a:t>
            </a:r>
            <a:r>
              <a:rPr lang="es-ES" sz="2400" i="1"/>
              <a:t>A las ruinas de Itálica </a:t>
            </a:r>
            <a:r>
              <a:rPr lang="es-ES" sz="2400"/>
              <a:t>de Rodrigo Caro</a:t>
            </a:r>
            <a:r>
              <a:rPr lang="es-ES"/>
              <a:t>]</a:t>
            </a:r>
          </a:p>
          <a:p>
            <a:pPr algn="l"/>
            <a:r>
              <a:rPr lang="es-ES"/>
              <a:t>4.- Muerte [</a:t>
            </a:r>
            <a:r>
              <a:rPr lang="es-ES" sz="2400"/>
              <a:t>Poesía metafísica de Quevedo</a:t>
            </a:r>
            <a:r>
              <a:rPr lang="es-ES"/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</p:spPr>
        <p:txBody>
          <a:bodyPr/>
          <a:lstStyle/>
          <a:p>
            <a:r>
              <a:rPr lang="es-ES"/>
              <a:t>1.- Tiempo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8915400" cy="5105400"/>
          </a:xfrm>
        </p:spPr>
        <p:txBody>
          <a:bodyPr/>
          <a:lstStyle/>
          <a:p>
            <a:r>
              <a:rPr lang="es-ES" sz="2000"/>
              <a:t>Velázquez: Dª Mariana de Austria  [con un reloj](1652-3)</a:t>
            </a:r>
          </a:p>
        </p:txBody>
      </p:sp>
      <p:pic>
        <p:nvPicPr>
          <p:cNvPr id="23556" name="Picture 4" descr="C:\Documents and Settings\Carmen Hernández\Mis documentos\Mis imágenes\velázquez\1003v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47800"/>
            <a:ext cx="3297238" cy="5257800"/>
          </a:xfrm>
          <a:prstGeom prst="rect">
            <a:avLst/>
          </a:prstGeom>
          <a:noFill/>
        </p:spPr>
      </p:pic>
      <p:pic>
        <p:nvPicPr>
          <p:cNvPr id="23559" name="Picture 7" descr="C:\Documents and Settings\Hp\Mis documentos\Mariana1G relo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2038" y="1524000"/>
            <a:ext cx="3281362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r>
              <a:rPr lang="es-ES"/>
              <a:t>2.- FLORES</a:t>
            </a:r>
            <a:endParaRPr lang="es-ES" sz="320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990600"/>
            <a:ext cx="9144000" cy="5105400"/>
          </a:xfrm>
        </p:spPr>
        <p:txBody>
          <a:bodyPr/>
          <a:lstStyle/>
          <a:p>
            <a:pPr>
              <a:buFontTx/>
              <a:buNone/>
            </a:pPr>
            <a:r>
              <a:rPr lang="es-ES" sz="1800"/>
              <a:t>Van der Hamen: Naturaleza muerta con flores y perro(1625-30)	A.Bosschaert (h. 1620)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181600" y="2362200"/>
            <a:ext cx="3276600" cy="3733800"/>
          </a:xfrm>
        </p:spPr>
        <p:txBody>
          <a:bodyPr/>
          <a:lstStyle/>
          <a:p>
            <a:endParaRPr lang="es-ES"/>
          </a:p>
        </p:txBody>
      </p:sp>
      <p:pic>
        <p:nvPicPr>
          <p:cNvPr id="24581" name="Picture 5" descr="C:\Documents and Settings\Carmen Hernández\Mis documentos\Mis imágenes\stillif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371600"/>
            <a:ext cx="2332038" cy="5334000"/>
          </a:xfrm>
          <a:prstGeom prst="rect">
            <a:avLst/>
          </a:prstGeom>
          <a:noFill/>
        </p:spPr>
      </p:pic>
      <p:pic>
        <p:nvPicPr>
          <p:cNvPr id="24582" name="Picture 6" descr="C:\Documents and Settings\Carmen Hernández\Mis documentos\Mis imágenes\flores\flower_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6988" y="1371600"/>
            <a:ext cx="3781425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90600"/>
          </a:xfrm>
        </p:spPr>
        <p:txBody>
          <a:bodyPr/>
          <a:lstStyle/>
          <a:p>
            <a:r>
              <a:rPr lang="es-ES"/>
              <a:t>3.- RUINAS </a:t>
            </a:r>
            <a:r>
              <a:rPr lang="es-ES" sz="3600"/>
              <a:t/>
            </a:r>
            <a:br>
              <a:rPr lang="es-ES" sz="3600"/>
            </a:br>
            <a:endParaRPr lang="es-ES" sz="360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762000"/>
            <a:ext cx="7772400" cy="5334000"/>
          </a:xfrm>
        </p:spPr>
        <p:txBody>
          <a:bodyPr/>
          <a:lstStyle/>
          <a:p>
            <a:pPr algn="ctr"/>
            <a:r>
              <a:rPr lang="es-ES" sz="2400"/>
              <a:t>Rubens: Ruinas del Palatino (1608)</a:t>
            </a:r>
          </a:p>
        </p:txBody>
      </p:sp>
      <p:pic>
        <p:nvPicPr>
          <p:cNvPr id="26628" name="Picture 4" descr="C:\Documents and Settings\Carmen Hernández\Mis documentos\Mis imágenes\rubens\01palat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11263"/>
            <a:ext cx="8001000" cy="5470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90600"/>
          </a:xfrm>
        </p:spPr>
        <p:txBody>
          <a:bodyPr/>
          <a:lstStyle/>
          <a:p>
            <a:r>
              <a:rPr lang="es-ES"/>
              <a:t>4.- MUERTE</a:t>
            </a:r>
          </a:p>
        </p:txBody>
      </p:sp>
      <p:sp>
        <p:nvSpPr>
          <p:cNvPr id="471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410200"/>
          </a:xfrm>
        </p:spPr>
        <p:txBody>
          <a:bodyPr/>
          <a:lstStyle/>
          <a:p>
            <a:pPr>
              <a:buFontTx/>
              <a:buNone/>
            </a:pPr>
            <a:r>
              <a:rPr lang="es-ES" sz="2400"/>
              <a:t>Hans Baldung Grieg (1484-1545) </a:t>
            </a:r>
            <a:r>
              <a:rPr lang="es-ES" sz="2000"/>
              <a:t>[prebarroquismo]</a:t>
            </a:r>
            <a:r>
              <a:rPr lang="es-ES"/>
              <a:t> </a:t>
            </a:r>
            <a:r>
              <a:rPr lang="es-ES" sz="2000"/>
              <a:t>Edades de la mujer y muerte</a:t>
            </a:r>
          </a:p>
        </p:txBody>
      </p:sp>
      <p:pic>
        <p:nvPicPr>
          <p:cNvPr id="47108" name="Picture 1028" descr="C:\Documents and Settings\Carmen Hernández\Mis documentos\Mis imágenes\ARTE BARROCO\Hans Baldung Grien (1484-1545) edades\Death and the Maiden (1518,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295400"/>
            <a:ext cx="3221038" cy="5562600"/>
          </a:xfrm>
          <a:prstGeom prst="rect">
            <a:avLst/>
          </a:prstGeom>
          <a:noFill/>
        </p:spPr>
      </p:pic>
      <p:pic>
        <p:nvPicPr>
          <p:cNvPr id="47109" name="Picture 1029" descr="C:\Documents and Settings\Carmen Hernández\Mis documentos\Mis imágenes\ARTE BARROCO\Hans Baldung Grien (1484-1545) edades\Three ages of thewoman and the Death (1510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1295400"/>
            <a:ext cx="3697288" cy="556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066800"/>
          </a:xfrm>
        </p:spPr>
        <p:txBody>
          <a:bodyPr/>
          <a:lstStyle/>
          <a:p>
            <a:r>
              <a:rPr lang="es-ES" sz="3600"/>
              <a:t>4a.- MUERTE</a:t>
            </a:r>
            <a:br>
              <a:rPr lang="es-ES" sz="3600"/>
            </a:br>
            <a:r>
              <a:rPr lang="es-ES" sz="2800"/>
              <a:t>Valdés Leal (1622-1690)</a:t>
            </a:r>
            <a:endParaRPr lang="es-ES" sz="360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2590800"/>
            <a:ext cx="3886200" cy="3581400"/>
          </a:xfrm>
        </p:spPr>
        <p:txBody>
          <a:bodyPr/>
          <a:lstStyle/>
          <a:p>
            <a:endParaRPr lang="es-ES"/>
          </a:p>
        </p:txBody>
      </p:sp>
      <p:pic>
        <p:nvPicPr>
          <p:cNvPr id="27652" name="Picture 4" descr="C:\Documents and Settings\Carmen Hernández\Mis documentos\Mis imágenes\valdés leal\1alleg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143000"/>
            <a:ext cx="5399088" cy="548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914400"/>
          </a:xfrm>
        </p:spPr>
        <p:txBody>
          <a:bodyPr/>
          <a:lstStyle/>
          <a:p>
            <a:r>
              <a:rPr lang="es-ES" sz="3600"/>
              <a:t>4b.- MUERTE</a:t>
            </a:r>
            <a:r>
              <a:rPr lang="es-ES"/>
              <a:t/>
            </a:r>
            <a:br>
              <a:rPr lang="es-ES"/>
            </a:br>
            <a:r>
              <a:rPr lang="es-ES" sz="2800"/>
              <a:t>Valdés Leal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3124200"/>
            <a:ext cx="4572000" cy="2819400"/>
          </a:xfrm>
        </p:spPr>
        <p:txBody>
          <a:bodyPr/>
          <a:lstStyle/>
          <a:p>
            <a:endParaRPr lang="es-ES"/>
          </a:p>
        </p:txBody>
      </p:sp>
      <p:pic>
        <p:nvPicPr>
          <p:cNvPr id="28676" name="Picture 4" descr="C:\Documents and Settings\Carmen Hernández\Mis documentos\Mis imágenes\valdés leal\2alleg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5465763" cy="5537200"/>
          </a:xfrm>
          <a:prstGeom prst="rect">
            <a:avLst/>
          </a:prstGeom>
          <a:noFill/>
        </p:spPr>
      </p:pic>
      <p:pic>
        <p:nvPicPr>
          <p:cNvPr id="28677" name="Picture 5" descr="C:\Documents and Settings\TOMAS\Mis documentos\Web Universidad\Imágenes\Complementos al P.P\04 Muerte antigua y moderna\Valdés Leal detal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2362200"/>
            <a:ext cx="4114800" cy="277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447800"/>
          </a:xfrm>
        </p:spPr>
        <p:txBody>
          <a:bodyPr/>
          <a:lstStyle/>
          <a:p>
            <a:r>
              <a:rPr lang="es-ES"/>
              <a:t>4c.- MUERTE (Vanitas)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4572000"/>
          </a:xfrm>
        </p:spPr>
        <p:txBody>
          <a:bodyPr/>
          <a:lstStyle/>
          <a:p>
            <a:r>
              <a:rPr lang="es-ES" dirty="0"/>
              <a:t>Pereda (1611-1678): El sueño del caballero</a:t>
            </a:r>
          </a:p>
        </p:txBody>
      </p:sp>
      <p:pic>
        <p:nvPicPr>
          <p:cNvPr id="57348" name="Picture 4" descr="C:\Documents and Settings\Usuario.PC\Mis documentos\TRABAJOS\P.POINT BARROCO\Arte1\Pereda Sueño del caball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098140"/>
            <a:ext cx="6848492" cy="4759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533384"/>
          </a:xfrm>
        </p:spPr>
        <p:txBody>
          <a:bodyPr/>
          <a:lstStyle/>
          <a:p>
            <a:r>
              <a:rPr lang="es-ES" sz="2800" dirty="0" smtClean="0"/>
              <a:t>Pereda (1611-1678): El sueño del caballero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8" name="7 Marcador de contenido" descr="013 - Antonio de Pereda, A El sueño del caballero 00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786314" y="3786190"/>
            <a:ext cx="4210050" cy="2920722"/>
          </a:xfrm>
        </p:spPr>
      </p:pic>
      <p:pic>
        <p:nvPicPr>
          <p:cNvPr id="7" name="6 Marcador de contenido" descr="013 - Antonio de Pereda, A El sueño del caballero 002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42844" y="785794"/>
            <a:ext cx="5506929" cy="3071834"/>
          </a:xfrm>
        </p:spPr>
      </p:pic>
      <p:sp>
        <p:nvSpPr>
          <p:cNvPr id="10" name="9 CuadroTexto"/>
          <p:cNvSpPr txBox="1"/>
          <p:nvPr/>
        </p:nvSpPr>
        <p:spPr>
          <a:xfrm>
            <a:off x="0" y="4643446"/>
            <a:ext cx="47863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/>
              <a:t>Aeterne</a:t>
            </a:r>
            <a:r>
              <a:rPr lang="es-ES" sz="2400" dirty="0" smtClean="0"/>
              <a:t> </a:t>
            </a:r>
            <a:r>
              <a:rPr lang="es-ES" sz="2400" dirty="0" err="1" smtClean="0"/>
              <a:t>pungit</a:t>
            </a:r>
            <a:r>
              <a:rPr lang="es-ES" sz="2400" dirty="0" smtClean="0"/>
              <a:t> – cito </a:t>
            </a:r>
            <a:r>
              <a:rPr lang="es-ES" sz="2400" dirty="0" err="1" smtClean="0"/>
              <a:t>volat</a:t>
            </a:r>
            <a:r>
              <a:rPr lang="es-ES" sz="2400" dirty="0" smtClean="0"/>
              <a:t> et </a:t>
            </a:r>
            <a:r>
              <a:rPr lang="es-ES" sz="2400" dirty="0" err="1" smtClean="0"/>
              <a:t>occidit</a:t>
            </a:r>
            <a:endParaRPr lang="es-ES" sz="2400" dirty="0" smtClean="0"/>
          </a:p>
          <a:p>
            <a:r>
              <a:rPr lang="es-ES" sz="2000" dirty="0" smtClean="0"/>
              <a:t>“Hiere eternamente, vuela veloz y mata” </a:t>
            </a:r>
          </a:p>
          <a:p>
            <a:r>
              <a:rPr lang="es-ES" sz="2000" dirty="0" smtClean="0"/>
              <a:t>[El tiempo]</a:t>
            </a:r>
            <a:endParaRPr lang="es-E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4d.- MUERTE (Vanitas)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47800"/>
            <a:ext cx="4495800" cy="4648200"/>
          </a:xfrm>
        </p:spPr>
        <p:txBody>
          <a:bodyPr/>
          <a:lstStyle/>
          <a:p>
            <a:pPr algn="r"/>
            <a:r>
              <a:rPr lang="es-ES" sz="1800"/>
              <a:t>Guercino (1591-1666).- Et in Arcadia ego(1618-22)</a:t>
            </a:r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524000"/>
            <a:ext cx="3810000" cy="4572000"/>
          </a:xfrm>
        </p:spPr>
        <p:txBody>
          <a:bodyPr/>
          <a:lstStyle/>
          <a:p>
            <a:pPr algn="r"/>
            <a:r>
              <a:rPr lang="es-ES" sz="1800"/>
              <a:t>Claesz (1597-1661) Muerte y reloj de bolsillo (1630)</a:t>
            </a:r>
          </a:p>
          <a:p>
            <a:pPr algn="r"/>
            <a:endParaRPr lang="es-ES" sz="1800"/>
          </a:p>
        </p:txBody>
      </p:sp>
      <p:pic>
        <p:nvPicPr>
          <p:cNvPr id="56325" name="Picture 5" descr="C:\Documents and Settings\Usuario.PC\Mis documentos\TRABAJOS\P.POINT BARROCO\Arte1\Claesz vanitas 16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2362200"/>
            <a:ext cx="4419600" cy="3208338"/>
          </a:xfrm>
          <a:prstGeom prst="rect">
            <a:avLst/>
          </a:prstGeom>
          <a:noFill/>
        </p:spPr>
      </p:pic>
      <p:pic>
        <p:nvPicPr>
          <p:cNvPr id="56326" name="Picture 6" descr="C:\Documents and Settings\Usuario.PC\Mis documentos\TRABAJOS\P.POINT BARROCO\Arte1\Guercino Et in arcadia 1618-22e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209800"/>
            <a:ext cx="4210050" cy="3540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4d.- MUERTE (Vanitas)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447800"/>
            <a:ext cx="4191000" cy="4648200"/>
          </a:xfrm>
        </p:spPr>
        <p:txBody>
          <a:bodyPr/>
          <a:lstStyle/>
          <a:p>
            <a:r>
              <a:rPr lang="es-ES" sz="2000"/>
              <a:t>Claesz (1624).- Copa y reloj</a:t>
            </a:r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524000"/>
            <a:ext cx="3810000" cy="5334000"/>
          </a:xfrm>
        </p:spPr>
        <p:txBody>
          <a:bodyPr/>
          <a:lstStyle/>
          <a:p>
            <a:r>
              <a:rPr lang="es-ES" sz="2000"/>
              <a:t>Champaigne.- Vanitas (h.1655)</a:t>
            </a:r>
          </a:p>
        </p:txBody>
      </p:sp>
      <p:pic>
        <p:nvPicPr>
          <p:cNvPr id="61445" name="Picture 5" descr="C:\Documents and Settings\TOMAS\Mis documentos\ARTE BARROCO\P.POINT BARROCO\ARTE\ARTE BARROCO\Varios\Champaigne vani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2133600"/>
            <a:ext cx="5181600" cy="3833813"/>
          </a:xfrm>
          <a:prstGeom prst="rect">
            <a:avLst/>
          </a:prstGeom>
          <a:noFill/>
        </p:spPr>
      </p:pic>
      <p:pic>
        <p:nvPicPr>
          <p:cNvPr id="61446" name="Picture 6" descr="C:\Documents and Settings\TOMAS\Mis documentos\ARTE BARROCO\P.POINT BARROCO\ARTE\ARTE BARROCO\Varios\Claesz Copa y reloj 16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888" y="1828800"/>
            <a:ext cx="37338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4e.- DESENGAÑO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981200"/>
            <a:ext cx="8991600" cy="4648200"/>
          </a:xfrm>
        </p:spPr>
        <p:txBody>
          <a:bodyPr/>
          <a:lstStyle/>
          <a:p>
            <a:r>
              <a:rPr lang="es-ES"/>
              <a:t>Haendel: Il trionfo del tempo e del Disinganno</a:t>
            </a:r>
          </a:p>
          <a:p>
            <a:endParaRPr lang="es-ES" sz="3600"/>
          </a:p>
          <a:p>
            <a:endParaRPr lang="es-ES" sz="3600"/>
          </a:p>
          <a:p>
            <a:endParaRPr lang="es-ES" sz="3600"/>
          </a:p>
          <a:p>
            <a:endParaRPr lang="es-ES" sz="3600"/>
          </a:p>
          <a:p>
            <a:endParaRPr lang="es-ES" sz="3600"/>
          </a:p>
          <a:p>
            <a:pPr algn="ctr">
              <a:buFontTx/>
              <a:buNone/>
            </a:pPr>
            <a:r>
              <a:rPr lang="es-ES" sz="2000"/>
              <a:t>Estás escuchando un recitativo del Tempo y del Disinganno</a:t>
            </a:r>
          </a:p>
        </p:txBody>
      </p:sp>
      <p:pic>
        <p:nvPicPr>
          <p:cNvPr id="66564" name="Picture 4" descr="C:\Documents and Settings\TOMAS\Mis documentos\Web Universidad\Música barroca\Haendel\Trionfo del Tempo\B00004GLLQ_09_MZZZZZZ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7000" y="2667000"/>
            <a:ext cx="2819400" cy="2803525"/>
          </a:xfrm>
          <a:prstGeom prst="rect">
            <a:avLst/>
          </a:prstGeom>
          <a:noFill/>
        </p:spPr>
      </p:pic>
      <p:pic>
        <p:nvPicPr>
          <p:cNvPr id="66580" name="5. Tempo.disinganno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772400" y="58674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3" name="5. Tempo.disingan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34" fill="hold"/>
                                        <p:tgtEl>
                                          <p:spTgt spid="665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58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  <a:cs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226</Words>
  <Application>Microsoft PowerPoint</Application>
  <PresentationFormat>Presentación en pantalla (4:3)</PresentationFormat>
  <Paragraphs>35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Times New Roman</vt:lpstr>
      <vt:lpstr>Diseño predeterminado</vt:lpstr>
      <vt:lpstr> IDEAS y TEMAS del BARROCO:  El desengaño </vt:lpstr>
      <vt:lpstr>1.- Tiempo </vt:lpstr>
      <vt:lpstr>2.- FLORES</vt:lpstr>
      <vt:lpstr>3.- RUINAS  </vt:lpstr>
      <vt:lpstr>4.- MUERTE</vt:lpstr>
      <vt:lpstr>4a.- MUERTE Valdés Leal (1622-1690)</vt:lpstr>
      <vt:lpstr>4b.- MUERTE Valdés Leal</vt:lpstr>
      <vt:lpstr>4c.- MUERTE (Vanitas)</vt:lpstr>
      <vt:lpstr>Pereda (1611-1678): El sueño del caballero </vt:lpstr>
      <vt:lpstr>4d.- MUERTE (Vanitas)</vt:lpstr>
      <vt:lpstr>4d.- MUERTE (Vanitas)</vt:lpstr>
      <vt:lpstr>4e.- DESENGAÑO</vt:lpstr>
    </vt:vector>
  </TitlesOfParts>
  <Company>UNIVERSIDAD DE MURCIA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Estética del Barroco</dc:title>
  <dc:creator>Carmen Hernández</dc:creator>
  <cp:lastModifiedBy>w7</cp:lastModifiedBy>
  <cp:revision>35</cp:revision>
  <dcterms:created xsi:type="dcterms:W3CDTF">2005-10-18T17:16:24Z</dcterms:created>
  <dcterms:modified xsi:type="dcterms:W3CDTF">2019-02-12T17:19:15Z</dcterms:modified>
</cp:coreProperties>
</file>