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4A540-1890-47F5-9A76-19F7E951A4CC}" type="datetimeFigureOut">
              <a:rPr lang="es-ES" smtClean="0"/>
              <a:pPr/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9DDC4-934F-4484-AB47-551602808B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3D y Barroco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Tema oprimido por el marco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algn="ctr"/>
            <a:r>
              <a:rPr lang="es-ES" sz="2400" dirty="0" smtClean="0"/>
              <a:t>Luca Giordano: Perseo petrificando a </a:t>
            </a:r>
            <a:r>
              <a:rPr lang="es-ES" sz="2400" dirty="0" err="1" smtClean="0"/>
              <a:t>Fineo</a:t>
            </a:r>
            <a:r>
              <a:rPr lang="es-ES" sz="2400" dirty="0" smtClean="0"/>
              <a:t> (h.1680)</a:t>
            </a:r>
          </a:p>
          <a:p>
            <a:pPr algn="ctr"/>
            <a:endParaRPr lang="es-ES" dirty="0"/>
          </a:p>
        </p:txBody>
      </p:sp>
      <p:pic>
        <p:nvPicPr>
          <p:cNvPr id="5" name="4 Imagen" descr="01 giordano-perseus-turning-phineas-followers-stone-NG6487-f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1" y="1556792"/>
            <a:ext cx="6615793" cy="5301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Tema fuera del marco</a:t>
            </a:r>
            <a:endParaRPr lang="es-ES" dirty="0"/>
          </a:p>
        </p:txBody>
      </p:sp>
      <p:pic>
        <p:nvPicPr>
          <p:cNvPr id="4" name="3 Marcador de contenido" descr="02 739465_3b0d_625x1000 Luca Giordano Perseo petrificando a Fine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268759"/>
            <a:ext cx="7560840" cy="556157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s-ES" sz="2800" dirty="0" smtClean="0"/>
              <a:t>Rubens: Rapto de las hijas de </a:t>
            </a:r>
            <a:r>
              <a:rPr lang="es-ES" sz="2800" dirty="0" err="1" smtClean="0"/>
              <a:t>Leucipo</a:t>
            </a:r>
            <a:r>
              <a:rPr lang="es-ES" sz="2800" dirty="0" smtClean="0"/>
              <a:t> (1617)</a:t>
            </a:r>
            <a:endParaRPr lang="es-ES" sz="2800" dirty="0"/>
          </a:p>
        </p:txBody>
      </p:sp>
      <p:pic>
        <p:nvPicPr>
          <p:cNvPr id="7" name="6 Marcador de contenido" descr="03 leucip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7504" y="908720"/>
            <a:ext cx="4457371" cy="4752528"/>
          </a:xfrm>
        </p:spPr>
      </p:pic>
      <p:pic>
        <p:nvPicPr>
          <p:cNvPr id="8" name="7 Marcador de contenido" descr="04 739828_8d6e_625x1000 Rubens hijas Leucipo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836712"/>
            <a:ext cx="4330613" cy="4955221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s-ES" sz="3100" dirty="0" err="1" smtClean="0"/>
              <a:t>Caravaggio</a:t>
            </a:r>
            <a:r>
              <a:rPr lang="es-ES" sz="3100" dirty="0" smtClean="0"/>
              <a:t>: S. Francisco (h.1595)</a:t>
            </a:r>
            <a:endParaRPr lang="es-ES" sz="3100" dirty="0"/>
          </a:p>
        </p:txBody>
      </p:sp>
      <p:pic>
        <p:nvPicPr>
          <p:cNvPr id="5" name="4 Marcador de contenido" descr="05 St_Francis_in_Ecstasy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908720"/>
            <a:ext cx="4652681" cy="3312368"/>
          </a:xfrm>
        </p:spPr>
      </p:pic>
      <p:pic>
        <p:nvPicPr>
          <p:cNvPr id="6" name="5 Marcador de contenido" descr="06 864818_c65e_625x1000 Caravaggio S. Fco.en extasi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4008" y="2876407"/>
            <a:ext cx="4499992" cy="398159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s-ES" sz="2800" dirty="0" err="1" smtClean="0"/>
              <a:t>Caravaggio</a:t>
            </a:r>
            <a:r>
              <a:rPr lang="es-ES" sz="2800" dirty="0" smtClean="0"/>
              <a:t>: Judith y </a:t>
            </a:r>
            <a:r>
              <a:rPr lang="es-ES" sz="2800" dirty="0" err="1" smtClean="0"/>
              <a:t>Holofernes</a:t>
            </a:r>
            <a:r>
              <a:rPr lang="es-ES" sz="2800" dirty="0" smtClean="0"/>
              <a:t> (h. 1598)</a:t>
            </a:r>
            <a:endParaRPr lang="es-ES" sz="2800" dirty="0"/>
          </a:p>
        </p:txBody>
      </p:sp>
      <p:pic>
        <p:nvPicPr>
          <p:cNvPr id="5" name="4 Marcador de contenido" descr="09 judith-y-holofernes-de-caravaggio-15304950-large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08720"/>
            <a:ext cx="4666848" cy="3456384"/>
          </a:xfrm>
        </p:spPr>
      </p:pic>
      <p:pic>
        <p:nvPicPr>
          <p:cNvPr id="6" name="5 Marcador de contenido" descr="10 1020260_03a7_625x1000 Caravaggio Judith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19525" y="1052736"/>
            <a:ext cx="4424475" cy="3240360"/>
          </a:xfrm>
        </p:spPr>
      </p:pic>
      <p:pic>
        <p:nvPicPr>
          <p:cNvPr id="7" name="6 Imagen" descr="11 10279844_cf78_625x10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4221088"/>
            <a:ext cx="3774344" cy="2796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De un cuadro a otro:</a:t>
            </a:r>
            <a:br>
              <a:rPr lang="es-ES" dirty="0" smtClean="0"/>
            </a:br>
            <a:r>
              <a:rPr lang="es-ES" sz="3100" dirty="0" smtClean="0"/>
              <a:t>Rubens: Descendimiento (1616-17)</a:t>
            </a:r>
            <a:endParaRPr lang="es-ES" sz="3100" dirty="0"/>
          </a:p>
        </p:txBody>
      </p:sp>
      <p:pic>
        <p:nvPicPr>
          <p:cNvPr id="5" name="4 Marcador de contenido" descr="12 descendimiento_de_la_cruz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998039"/>
            <a:ext cx="3600400" cy="5859961"/>
          </a:xfrm>
        </p:spPr>
      </p:pic>
      <p:pic>
        <p:nvPicPr>
          <p:cNvPr id="7" name="6 Marcador de contenido" descr="13 10282425_2a30_625x1000 Rubens descendimiento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76056" y="1052736"/>
            <a:ext cx="3291615" cy="59353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es-ES" sz="2800" dirty="0" err="1" smtClean="0"/>
              <a:t>Caravaggio</a:t>
            </a:r>
            <a:r>
              <a:rPr lang="es-ES" sz="2800" dirty="0" smtClean="0"/>
              <a:t>: Descendimiento (1602-3)</a:t>
            </a:r>
            <a:endParaRPr lang="es-ES" sz="2800" dirty="0"/>
          </a:p>
        </p:txBody>
      </p:sp>
      <p:pic>
        <p:nvPicPr>
          <p:cNvPr id="5" name="4 Marcador de contenido" descr="14 descendimiento52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739686"/>
            <a:ext cx="4131849" cy="6118314"/>
          </a:xfrm>
        </p:spPr>
      </p:pic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83968" y="692696"/>
            <a:ext cx="4860032" cy="5433467"/>
          </a:xfrm>
        </p:spPr>
        <p:txBody>
          <a:bodyPr>
            <a:normAutofit/>
          </a:bodyPr>
          <a:lstStyle/>
          <a:p>
            <a:pPr algn="ctr"/>
            <a:r>
              <a:rPr lang="es-ES" sz="1600" dirty="0"/>
              <a:t>E</a:t>
            </a:r>
            <a:r>
              <a:rPr lang="es-ES" sz="1600" dirty="0" smtClean="0"/>
              <a:t>n un museo ficticio acompañado de un David y el ángel de S. Mateo del mismo autor</a:t>
            </a:r>
          </a:p>
          <a:p>
            <a:pPr algn="ctr"/>
            <a:endParaRPr lang="es-ES" sz="1600" dirty="0"/>
          </a:p>
        </p:txBody>
      </p:sp>
      <p:pic>
        <p:nvPicPr>
          <p:cNvPr id="7" name="6 Imagen" descr="15 13726702_ad17_625x1000 Caravaggi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1" y="1249022"/>
            <a:ext cx="4283969" cy="56089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Cayendo al vacío: </a:t>
            </a:r>
            <a:r>
              <a:rPr lang="es-ES" sz="2700" dirty="0" smtClean="0"/>
              <a:t>Jacob Peter </a:t>
            </a:r>
            <a:r>
              <a:rPr lang="es-ES" sz="2700" dirty="0" err="1"/>
              <a:t>G</a:t>
            </a:r>
            <a:r>
              <a:rPr lang="es-ES" sz="2700" dirty="0" err="1" smtClean="0"/>
              <a:t>owi</a:t>
            </a:r>
            <a:r>
              <a:rPr lang="es-ES" sz="2700" dirty="0" smtClean="0"/>
              <a:t>: Ícaro (1636-7)</a:t>
            </a:r>
            <a:endParaRPr lang="es-ES" sz="2700" dirty="0"/>
          </a:p>
        </p:txBody>
      </p:sp>
      <p:pic>
        <p:nvPicPr>
          <p:cNvPr id="5" name="4 Marcador de contenido" descr="17 gowi-jacob-peter-la-caida-de-icar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-396552" y="953344"/>
            <a:ext cx="5904656" cy="5904656"/>
          </a:xfrm>
        </p:spPr>
      </p:pic>
      <p:pic>
        <p:nvPicPr>
          <p:cNvPr id="6" name="5 Marcador de contenido" descr="18 864928_75b4_625x1000 J.P.Gowi Icaro cayendo al mar XVII Prado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04048" y="1196752"/>
            <a:ext cx="4289059" cy="453650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04056"/>
          </a:xfrm>
        </p:spPr>
        <p:txBody>
          <a:bodyPr>
            <a:noAutofit/>
          </a:bodyPr>
          <a:lstStyle/>
          <a:p>
            <a:r>
              <a:rPr lang="es-ES" sz="3200" dirty="0" smtClean="0"/>
              <a:t>Cabalgar fuera del cuadro: Rubens y Velázquez</a:t>
            </a:r>
            <a:endParaRPr lang="es-ES" sz="3200" dirty="0"/>
          </a:p>
        </p:txBody>
      </p:sp>
      <p:pic>
        <p:nvPicPr>
          <p:cNvPr id="5" name="4 Marcador de contenido" descr="19 Lerm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9" y="754198"/>
            <a:ext cx="3720086" cy="5371966"/>
          </a:xfrm>
        </p:spPr>
      </p:pic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257800"/>
          </a:xfrm>
        </p:spPr>
        <p:txBody>
          <a:bodyPr/>
          <a:lstStyle/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endParaRPr lang="es-ES" dirty="0"/>
          </a:p>
          <a:p>
            <a:endParaRPr lang="es-ES" dirty="0" smtClean="0"/>
          </a:p>
          <a:p>
            <a:r>
              <a:rPr lang="es-ES" sz="2400" dirty="0" smtClean="0"/>
              <a:t>El Duque de Lerma (1603)</a:t>
            </a:r>
            <a:endParaRPr lang="es-ES" sz="2400" dirty="0"/>
          </a:p>
        </p:txBody>
      </p:sp>
      <p:pic>
        <p:nvPicPr>
          <p:cNvPr id="7" name="6 Imagen" descr="20 1019815_a4b3_625x1000 Rubens Duque Lerma 16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764704"/>
            <a:ext cx="4572000" cy="54439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es-ES" sz="2800" dirty="0" smtClean="0"/>
              <a:t>El </a:t>
            </a:r>
            <a:r>
              <a:rPr lang="es-ES" sz="2800" dirty="0" err="1" smtClean="0"/>
              <a:t>Condeduque</a:t>
            </a:r>
            <a:r>
              <a:rPr lang="es-ES" sz="2800" dirty="0" smtClean="0"/>
              <a:t> de Velázquez (1634)</a:t>
            </a:r>
            <a:endParaRPr lang="es-ES" sz="2800" dirty="0"/>
          </a:p>
        </p:txBody>
      </p:sp>
      <p:pic>
        <p:nvPicPr>
          <p:cNvPr id="5" name="4 Marcador de contenido" descr="21 conde duque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8043" y="692696"/>
            <a:ext cx="4246940" cy="5544616"/>
          </a:xfrm>
        </p:spPr>
      </p:pic>
      <p:pic>
        <p:nvPicPr>
          <p:cNvPr id="6" name="5 Marcador de contenido" descr="22 964451_eb59_625x100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8024" y="641437"/>
            <a:ext cx="4139952" cy="62165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Y un par de bromas finales:</a:t>
            </a:r>
            <a:br>
              <a:rPr lang="es-ES" dirty="0" smtClean="0"/>
            </a:br>
            <a:endParaRPr lang="es-ES" dirty="0"/>
          </a:p>
        </p:txBody>
      </p:sp>
      <p:sp>
        <p:nvSpPr>
          <p:cNvPr id="6" name="5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Si el Barroco desmitifica mitos…</a:t>
            </a:r>
          </a:p>
          <a:p>
            <a:r>
              <a:rPr lang="es-ES" dirty="0" smtClean="0"/>
              <a:t>¿Por qué no desmitificar al Barroco?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es-ES" sz="3200" dirty="0" smtClean="0"/>
              <a:t>Una refinada Venus de Tiziano (1548-9)</a:t>
            </a:r>
            <a:endParaRPr lang="es-ES" sz="3200" dirty="0"/>
          </a:p>
        </p:txBody>
      </p:sp>
      <p:pic>
        <p:nvPicPr>
          <p:cNvPr id="7" name="6 Marcador de contenido" descr="tizian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4619882" cy="3312368"/>
          </a:xfrm>
        </p:spPr>
      </p:pic>
      <p:pic>
        <p:nvPicPr>
          <p:cNvPr id="8" name="7 Marcador de contenido" descr="imagesOJ3C8A88 Tiziano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3501463"/>
            <a:ext cx="4572000" cy="316653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Y otra Venus de Rubens (h.1615)</a:t>
            </a:r>
            <a:endParaRPr lang="es-ES" dirty="0"/>
          </a:p>
        </p:txBody>
      </p:sp>
      <p:pic>
        <p:nvPicPr>
          <p:cNvPr id="1026" name="Picture 2" descr="C:\Users\Mari Carmen\Documents\00 Universidad. Clases, papeleo y web\Web materiales\Materiales Barroco\01 Materiales y cosas de Barroco\General\Imágenes Para P.Points\Complementos al P.P\Neobarroco\09 ruben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3562"/>
            <a:ext cx="4869268" cy="6094438"/>
          </a:xfrm>
          <a:prstGeom prst="rect">
            <a:avLst/>
          </a:prstGeom>
          <a:noFill/>
        </p:spPr>
      </p:pic>
      <p:pic>
        <p:nvPicPr>
          <p:cNvPr id="1027" name="Picture 3" descr="C:\Users\Mari Carmen\Desktop\worth1000 outh of bunds\Power point\imagesRE1KHGF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8232" y="1340768"/>
            <a:ext cx="3762418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152</Words>
  <Application>Microsoft Office PowerPoint</Application>
  <PresentationFormat>Presentación en pantalla (4:3)</PresentationFormat>
  <Paragraphs>28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3D y Barroco</vt:lpstr>
      <vt:lpstr>Tema oprimido por el marco</vt:lpstr>
      <vt:lpstr>Tema fuera del marco</vt:lpstr>
      <vt:lpstr>Rubens: Rapto de las hijas de Leucipo (1617)</vt:lpstr>
      <vt:lpstr>Caravaggio: S. Francisco (h.1595)</vt:lpstr>
      <vt:lpstr>Caravaggio: Judith y Holofernes (h. 1598)</vt:lpstr>
      <vt:lpstr>De un cuadro a otro: Rubens: Descendimiento (1616-17)</vt:lpstr>
      <vt:lpstr>Caravaggio: Descendimiento (1602-3)</vt:lpstr>
      <vt:lpstr>Cayendo al vacío: Jacob Peter Gowi: Ícaro (1636-7)</vt:lpstr>
      <vt:lpstr>Cabalgar fuera del cuadro: Rubens y Velázquez</vt:lpstr>
      <vt:lpstr>El Condeduque de Velázquez (1634)</vt:lpstr>
      <vt:lpstr>Y un par de bromas finales: </vt:lpstr>
      <vt:lpstr>Una refinada Venus de Tiziano (1548-9)</vt:lpstr>
      <vt:lpstr>Y otra Venus de Rubens (h.1615)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3D y Barroco</dc:title>
  <dc:creator>Mari Carmen</dc:creator>
  <cp:lastModifiedBy>WinSP3_OEM</cp:lastModifiedBy>
  <cp:revision>18</cp:revision>
  <dcterms:created xsi:type="dcterms:W3CDTF">2014-01-20T10:58:26Z</dcterms:created>
  <dcterms:modified xsi:type="dcterms:W3CDTF">2014-01-24T08:20:36Z</dcterms:modified>
</cp:coreProperties>
</file>